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7" r:id="rId3"/>
    <p:sldId id="316" r:id="rId4"/>
    <p:sldId id="308" r:id="rId5"/>
    <p:sldId id="309" r:id="rId7"/>
    <p:sldId id="310" r:id="rId8"/>
    <p:sldId id="311" r:id="rId9"/>
    <p:sldId id="312" r:id="rId10"/>
    <p:sldId id="313" r:id="rId11"/>
    <p:sldId id="317" r:id="rId12"/>
    <p:sldId id="318" r:id="rId13"/>
    <p:sldId id="263" r:id="rId14"/>
  </p:sldIdLst>
  <p:sldSz cx="12192000" cy="6858000"/>
  <p:notesSz cx="6858000" cy="9144000"/>
  <p:embeddedFontLst>
    <p:embeddedFont>
      <p:font typeface="黑体" panose="02010609060101010101" pitchFamily="49" charset="-122"/>
      <p:regular r:id="rId18"/>
    </p:embeddedFont>
    <p:embeddedFont>
      <p:font typeface="方正公文小标宋" panose="02000500000000000000" charset="-122"/>
      <p:regular r:id="rId19"/>
    </p:embeddedFont>
    <p:embeddedFont>
      <p:font typeface="华康俪金黑W8(P)" panose="020B0800000000000000" charset="-122"/>
      <p:regular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FC001"/>
    <a:srgbClr val="3C3835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0"/>
    <p:restoredTop sz="94414"/>
  </p:normalViewPr>
  <p:slideViewPr>
    <p:cSldViewPr showGuides="1">
      <p:cViewPr>
        <p:scale>
          <a:sx n="80" d="100"/>
          <a:sy n="80" d="100"/>
        </p:scale>
        <p:origin x="-96" y="90"/>
      </p:cViewPr>
      <p:guideLst>
        <p:guide orient="horz" pos="215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1999" cy="71999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4622C6FB-BC14-457B-B043-D03A9FC9BF13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p>
            <a:pPr lvl="0" algn="r">
              <a:buNone/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>
                <a:alpha val="100000"/>
              </a:srgbClr>
            </a:solidFill>
            <a:miter lim="800000"/>
          </a:ln>
        </p:spPr>
      </p:sp>
      <p:sp>
        <p:nvSpPr>
          <p:cNvPr id="11267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126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 smtClean="0"/>
              <a:t>单击此处编辑母版副标题样式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  <a:p>
            <a:pPr lvl="1"/>
            <a:r>
              <a:rPr lang="zh-CN" altLang="en-US" noProof="1" smtClean="0"/>
              <a:t>第二级</a:t>
            </a:r>
            <a:endParaRPr lang="zh-CN" altLang="en-US" noProof="1" smtClean="0"/>
          </a:p>
          <a:p>
            <a:pPr lvl="2"/>
            <a:r>
              <a:rPr lang="zh-CN" altLang="en-US" noProof="1" smtClean="0"/>
              <a:t>第三级</a:t>
            </a:r>
            <a:endParaRPr lang="zh-CN" altLang="en-US" noProof="1" smtClean="0"/>
          </a:p>
          <a:p>
            <a:pPr lvl="3"/>
            <a:r>
              <a:rPr lang="zh-CN" altLang="en-US" noProof="1" smtClean="0"/>
              <a:t>第四级</a:t>
            </a:r>
            <a:endParaRPr lang="zh-CN" altLang="en-US" noProof="1" smtClean="0"/>
          </a:p>
          <a:p>
            <a:pPr lvl="4"/>
            <a:r>
              <a:rPr lang="zh-CN" altLang="en-US" noProof="1" smtClean="0"/>
              <a:t>第五级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 smtClean="0"/>
              <a:t>单击此处编辑母版文本样式</a:t>
            </a:r>
            <a:endParaRPr lang="zh-CN" altLang="en-US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>
    <p:cover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eaLnBrk="1" hangingPunct="1">
              <a:buFont typeface="Arial" panose="020B0604020202020204" pitchFamily="34" charset="0"/>
              <a:buNone/>
              <a:defRPr sz="1400" noProof="1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 eaLnBrk="1" hangingPunct="1">
              <a:buFont typeface="Arial" panose="020B0604020202020204" pitchFamily="34" charset="0"/>
              <a:buNone/>
              <a:defRPr sz="1400" noProof="1"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buFont typeface="Arial" panose="020B0604020202020204" pitchFamily="34" charset="0"/>
              <a:defRPr sz="1400"/>
            </a:lvl1pPr>
          </a:lstStyle>
          <a:p>
            <a:pPr lvl="0" eaLnBrk="1" hangingPunct="1">
              <a:buNone/>
            </a:pPr>
            <a:fld id="{9A0DB2DC-4C9A-4742-B13C-FB6460FD3503}" type="slidenum">
              <a:rPr lang="en-US" altLang="zh-CN" dirty="0">
                <a:latin typeface="Arial" panose="020B0604020202020204" pitchFamily="34" charset="0"/>
              </a:rPr>
            </a:fld>
            <a:endParaRPr lang="en-US" altLang="zh-CN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cover/>
  </p:transition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050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315" name="文本框 3074"/>
          <p:cNvSpPr txBox="1"/>
          <p:nvPr/>
        </p:nvSpPr>
        <p:spPr>
          <a:xfrm>
            <a:off x="5880100" y="3048000"/>
            <a:ext cx="5840095" cy="67564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38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操作系统第三章</a:t>
            </a:r>
            <a:r>
              <a:rPr lang="en-US" altLang="zh-CN" sz="38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——</a:t>
            </a:r>
            <a:r>
              <a:rPr lang="zh-CN" altLang="en-US" sz="38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进程</a:t>
            </a:r>
            <a:endParaRPr lang="zh-CN" altLang="en-US" sz="3800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13320" name="直接连接符 3079"/>
          <p:cNvSpPr/>
          <p:nvPr/>
        </p:nvSpPr>
        <p:spPr>
          <a:xfrm>
            <a:off x="6238875" y="3644900"/>
            <a:ext cx="4824413" cy="0"/>
          </a:xfrm>
          <a:prstGeom prst="line">
            <a:avLst/>
          </a:prstGeom>
          <a:ln w="6350" cap="flat" cmpd="sng">
            <a:solidFill>
              <a:srgbClr val="FFC00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4" name="矩形 3"/>
          <p:cNvSpPr/>
          <p:nvPr/>
        </p:nvSpPr>
        <p:spPr>
          <a:xfrm>
            <a:off x="5880100" y="2420938"/>
            <a:ext cx="230188" cy="2159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208713" y="2781300"/>
            <a:ext cx="103188" cy="10795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926013" y="3048000"/>
            <a:ext cx="603250" cy="565150"/>
          </a:xfrm>
          <a:prstGeom prst="rect">
            <a:avLst/>
          </a:prstGeom>
          <a:solidFill>
            <a:srgbClr val="FFC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  <p:bldLst>
      <p:bldP spid="133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6" name="图片 15" descr="知识点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6505" y="249555"/>
            <a:ext cx="9698990" cy="5913755"/>
          </a:xfrm>
          <a:prstGeom prst="rect">
            <a:avLst/>
          </a:prstGeom>
        </p:spPr>
      </p:pic>
      <p:sp>
        <p:nvSpPr>
          <p:cNvPr id="5122" name="矩形 9217"/>
          <p:cNvSpPr/>
          <p:nvPr/>
        </p:nvSpPr>
        <p:spPr>
          <a:xfrm>
            <a:off x="0" y="6642100"/>
            <a:ext cx="12192000" cy="215900"/>
          </a:xfrm>
          <a:prstGeom prst="rect">
            <a:avLst/>
          </a:prstGeom>
          <a:solidFill>
            <a:srgbClr val="FFC001"/>
          </a:solid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123" name="矩形 9218"/>
          <p:cNvSpPr>
            <a:spLocks noChangeArrowheads="1"/>
          </p:cNvSpPr>
          <p:nvPr/>
        </p:nvSpPr>
        <p:spPr bwMode="auto">
          <a:xfrm>
            <a:off x="8953500" y="6642100"/>
            <a:ext cx="3238500" cy="2159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wrap="none" lIns="90170" tIns="46990" rIns="90170" bIns="4699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125" name="矩形 9220"/>
          <p:cNvSpPr/>
          <p:nvPr/>
        </p:nvSpPr>
        <p:spPr>
          <a:xfrm rot="-1920000">
            <a:off x="10560050" y="-458787"/>
            <a:ext cx="1847850" cy="1087437"/>
          </a:xfrm>
          <a:prstGeom prst="rect">
            <a:avLst/>
          </a:prstGeom>
          <a:solidFill>
            <a:srgbClr val="FFC001"/>
          </a:solidFill>
          <a:ln w="317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569845" y="1532255"/>
            <a:ext cx="143002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目录</a:t>
            </a:r>
            <a:endParaRPr lang="zh-CN" altLang="en-US" sz="4400">
              <a:solidFill>
                <a:schemeClr val="bg1"/>
              </a:solidFill>
            </a:endParaRPr>
          </a:p>
        </p:txBody>
      </p:sp>
      <p:sp>
        <p:nvSpPr>
          <p:cNvPr id="3076" name="直接连接符 9219"/>
          <p:cNvSpPr/>
          <p:nvPr/>
        </p:nvSpPr>
        <p:spPr>
          <a:xfrm flipH="1" flipV="1">
            <a:off x="192088" y="771525"/>
            <a:ext cx="3529012" cy="0"/>
          </a:xfrm>
          <a:prstGeom prst="line">
            <a:avLst/>
          </a:prstGeom>
          <a:ln w="30480" cap="flat" cmpd="sng">
            <a:solidFill>
              <a:srgbClr val="3C3835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3079" name="文本框 1"/>
          <p:cNvSpPr txBox="1"/>
          <p:nvPr/>
        </p:nvSpPr>
        <p:spPr>
          <a:xfrm>
            <a:off x="1049655" y="249555"/>
            <a:ext cx="212534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2800" dirty="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知识点总结</a:t>
            </a:r>
            <a:endParaRPr lang="zh-CN" altLang="en-US" sz="2800" dirty="0">
              <a:solidFill>
                <a:schemeClr val="tx1"/>
              </a:solidFill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</p:txBody>
      </p:sp>
    </p:spTree>
  </p:cSld>
  <p:clrMapOvr>
    <a:masterClrMapping/>
  </p:clrMapOvr>
  <p:transition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9218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221" name="文本框 16388"/>
          <p:cNvSpPr txBox="1">
            <a:spLocks noChangeArrowheads="1"/>
          </p:cNvSpPr>
          <p:nvPr/>
        </p:nvSpPr>
        <p:spPr bwMode="auto">
          <a:xfrm>
            <a:off x="5118100" y="2489200"/>
            <a:ext cx="2062163" cy="352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谢</a:t>
            </a:r>
            <a:r>
              <a:rPr kumimoji="0" lang="zh-CN" altLang="en-US" sz="1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谢</a:t>
            </a:r>
            <a:endParaRPr kumimoji="0" lang="zh-CN" altLang="en-US" sz="12200" b="0" i="0" u="none" strike="noStrike" kern="120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9220" name="直接连接符 16389"/>
          <p:cNvSpPr/>
          <p:nvPr/>
        </p:nvSpPr>
        <p:spPr>
          <a:xfrm>
            <a:off x="4725988" y="2636838"/>
            <a:ext cx="1587" cy="1441450"/>
          </a:xfrm>
          <a:prstGeom prst="line">
            <a:avLst/>
          </a:prstGeom>
          <a:ln w="203200" cap="flat" cmpd="sng">
            <a:solidFill>
              <a:srgbClr val="F5F5F5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9223" name="直接连接符 16390"/>
          <p:cNvSpPr>
            <a:spLocks noChangeShapeType="1"/>
          </p:cNvSpPr>
          <p:nvPr/>
        </p:nvSpPr>
        <p:spPr bwMode="auto">
          <a:xfrm>
            <a:off x="4725988" y="4076700"/>
            <a:ext cx="1588" cy="1439863"/>
          </a:xfrm>
          <a:prstGeom prst="line">
            <a:avLst/>
          </a:prstGeom>
          <a:noFill/>
          <a:ln w="203200">
            <a:solidFill>
              <a:schemeClr val="accent1">
                <a:lumMod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22" name="文本框 16391"/>
          <p:cNvSpPr txBox="1"/>
          <p:nvPr/>
        </p:nvSpPr>
        <p:spPr>
          <a:xfrm>
            <a:off x="6767513" y="3671888"/>
            <a:ext cx="2654300" cy="462915"/>
          </a:xfrm>
          <a:prstGeom prst="rect">
            <a:avLst/>
          </a:prstGeom>
          <a:noFill/>
          <a:ln w="9525">
            <a:noFill/>
          </a:ln>
        </p:spPr>
        <p:txBody>
          <a:bodyPr lIns="90170" tIns="46990" rIns="90170" bIns="46990">
            <a:spAutoFit/>
          </a:bodyPr>
          <a:p>
            <a:pPr eaLnBrk="1" hangingPunct="1"/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请老师批评指正!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10" name="直接连接符 3079"/>
          <p:cNvSpPr/>
          <p:nvPr/>
        </p:nvSpPr>
        <p:spPr>
          <a:xfrm>
            <a:off x="4656138" y="4076700"/>
            <a:ext cx="4464050" cy="0"/>
          </a:xfrm>
          <a:prstGeom prst="line">
            <a:avLst/>
          </a:prstGeom>
          <a:ln w="6350" cap="flat" cmpd="sng">
            <a:solidFill>
              <a:schemeClr val="bg1"/>
            </a:solidFill>
            <a:prstDash val="solid"/>
            <a:headEnd type="none" w="med" len="med"/>
            <a:tailEnd type="none" w="med" len="med"/>
          </a:ln>
        </p:spPr>
      </p:sp>
    </p:spTree>
  </p:cSld>
  <p:clrMapOvr>
    <a:masterClrMapping/>
  </p:clrMapOvr>
  <p:transition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矩形 9217"/>
          <p:cNvSpPr/>
          <p:nvPr/>
        </p:nvSpPr>
        <p:spPr>
          <a:xfrm>
            <a:off x="0" y="6642100"/>
            <a:ext cx="12192000" cy="215900"/>
          </a:xfrm>
          <a:prstGeom prst="rect">
            <a:avLst/>
          </a:prstGeom>
          <a:solidFill>
            <a:srgbClr val="FFC001"/>
          </a:solid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123" name="矩形 9218"/>
          <p:cNvSpPr>
            <a:spLocks noChangeArrowheads="1"/>
          </p:cNvSpPr>
          <p:nvPr/>
        </p:nvSpPr>
        <p:spPr bwMode="auto">
          <a:xfrm>
            <a:off x="8953500" y="6642100"/>
            <a:ext cx="3238500" cy="2159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wrap="none" lIns="90170" tIns="46990" rIns="90170" bIns="4699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125" name="矩形 9220"/>
          <p:cNvSpPr/>
          <p:nvPr/>
        </p:nvSpPr>
        <p:spPr>
          <a:xfrm rot="-1920000">
            <a:off x="10560050" y="-458787"/>
            <a:ext cx="1847850" cy="1087437"/>
          </a:xfrm>
          <a:prstGeom prst="rect">
            <a:avLst/>
          </a:prstGeom>
          <a:solidFill>
            <a:srgbClr val="FFC001"/>
          </a:solidFill>
          <a:ln w="317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2277110" y="1052830"/>
            <a:ext cx="1871980" cy="172783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569845" y="1532255"/>
            <a:ext cx="143002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</a:rPr>
              <a:t>目录</a:t>
            </a:r>
            <a:endParaRPr lang="zh-CN" altLang="en-US" sz="4400">
              <a:solidFill>
                <a:schemeClr val="bg1"/>
              </a:solidFill>
            </a:endParaRPr>
          </a:p>
        </p:txBody>
      </p:sp>
      <p:sp>
        <p:nvSpPr>
          <p:cNvPr id="5" name="菱形 4"/>
          <p:cNvSpPr/>
          <p:nvPr/>
        </p:nvSpPr>
        <p:spPr>
          <a:xfrm>
            <a:off x="4652645" y="1628775"/>
            <a:ext cx="648335" cy="648335"/>
          </a:xfrm>
          <a:prstGeom prst="diamond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菱形 5"/>
          <p:cNvSpPr/>
          <p:nvPr/>
        </p:nvSpPr>
        <p:spPr>
          <a:xfrm>
            <a:off x="4652645" y="2583180"/>
            <a:ext cx="648335" cy="648335"/>
          </a:xfrm>
          <a:prstGeom prst="diamond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菱形 6"/>
          <p:cNvSpPr/>
          <p:nvPr/>
        </p:nvSpPr>
        <p:spPr>
          <a:xfrm>
            <a:off x="4652645" y="3537585"/>
            <a:ext cx="648335" cy="648335"/>
          </a:xfrm>
          <a:prstGeom prst="diamond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菱形 7"/>
          <p:cNvSpPr/>
          <p:nvPr/>
        </p:nvSpPr>
        <p:spPr>
          <a:xfrm>
            <a:off x="4652645" y="4491990"/>
            <a:ext cx="648335" cy="648335"/>
          </a:xfrm>
          <a:prstGeom prst="diamond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84725" y="1693545"/>
            <a:ext cx="54648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1</a:t>
            </a:r>
            <a:r>
              <a:rPr lang="en-US" altLang="zh-CN" sz="32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        </a:t>
            </a:r>
            <a:r>
              <a:rPr lang="zh-CN" altLang="en-US" sz="32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进程的概念</a:t>
            </a:r>
            <a:endParaRPr lang="zh-CN" altLang="en-US" sz="32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84725" y="2647950"/>
            <a:ext cx="54648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2</a:t>
            </a:r>
            <a:r>
              <a:rPr lang="en-US" altLang="zh-CN" sz="32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        </a:t>
            </a:r>
            <a:r>
              <a:rPr lang="zh-CN" altLang="en-US" sz="32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进程调度</a:t>
            </a:r>
            <a:endParaRPr lang="zh-CN" altLang="en-US" sz="32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784725" y="3602355"/>
            <a:ext cx="54648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3</a:t>
            </a:r>
            <a:r>
              <a:rPr lang="en-US" altLang="zh-CN" sz="32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        </a:t>
            </a:r>
            <a:r>
              <a:rPr lang="zh-CN" altLang="en-US" sz="32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进程操作</a:t>
            </a:r>
            <a:endParaRPr lang="zh-CN" altLang="en-US" sz="32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784725" y="4556760"/>
            <a:ext cx="54648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4</a:t>
            </a:r>
            <a:r>
              <a:rPr lang="en-US" altLang="zh-CN" sz="32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        </a:t>
            </a:r>
            <a:r>
              <a:rPr lang="zh-CN" altLang="en-US" sz="32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进程间通信</a:t>
            </a:r>
            <a:endParaRPr lang="zh-CN" altLang="en-US" sz="32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  <p:sp>
        <p:nvSpPr>
          <p:cNvPr id="13" name="菱形 12"/>
          <p:cNvSpPr/>
          <p:nvPr/>
        </p:nvSpPr>
        <p:spPr>
          <a:xfrm>
            <a:off x="4652645" y="5448300"/>
            <a:ext cx="648335" cy="648335"/>
          </a:xfrm>
          <a:prstGeom prst="diamond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784725" y="5513070"/>
            <a:ext cx="54648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bg1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5</a:t>
            </a:r>
            <a:r>
              <a:rPr lang="en-US" altLang="zh-CN" sz="32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        </a:t>
            </a:r>
            <a:r>
              <a:rPr lang="zh-CN" altLang="en-US" sz="32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知识点总结</a:t>
            </a:r>
            <a:endParaRPr lang="zh-CN" altLang="en-US" sz="32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</p:spTree>
  </p:cSld>
  <p:clrMapOvr>
    <a:masterClrMapping/>
  </p:clrMapOvr>
  <p:transition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矩形 9217"/>
          <p:cNvSpPr/>
          <p:nvPr/>
        </p:nvSpPr>
        <p:spPr>
          <a:xfrm>
            <a:off x="0" y="6642100"/>
            <a:ext cx="12192000" cy="215900"/>
          </a:xfrm>
          <a:prstGeom prst="rect">
            <a:avLst/>
          </a:prstGeom>
          <a:solidFill>
            <a:srgbClr val="FFC001"/>
          </a:solid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075" name="矩形 9218"/>
          <p:cNvSpPr>
            <a:spLocks noChangeArrowheads="1"/>
          </p:cNvSpPr>
          <p:nvPr/>
        </p:nvSpPr>
        <p:spPr bwMode="auto">
          <a:xfrm>
            <a:off x="8953500" y="6642100"/>
            <a:ext cx="3238500" cy="2159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wrap="none" lIns="90170" tIns="46990" rIns="90170" bIns="4699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6" name="直接连接符 9219"/>
          <p:cNvSpPr/>
          <p:nvPr/>
        </p:nvSpPr>
        <p:spPr>
          <a:xfrm flipH="1" flipV="1">
            <a:off x="192088" y="771525"/>
            <a:ext cx="3529012" cy="0"/>
          </a:xfrm>
          <a:prstGeom prst="line">
            <a:avLst/>
          </a:prstGeom>
          <a:ln w="30480" cap="flat" cmpd="sng">
            <a:solidFill>
              <a:srgbClr val="3C3835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3077" name="矩形 9220"/>
          <p:cNvSpPr/>
          <p:nvPr/>
        </p:nvSpPr>
        <p:spPr>
          <a:xfrm rot="-1920000">
            <a:off x="10560050" y="-458787"/>
            <a:ext cx="1847850" cy="1087437"/>
          </a:xfrm>
          <a:prstGeom prst="rect">
            <a:avLst/>
          </a:prstGeom>
          <a:solidFill>
            <a:srgbClr val="FFC001"/>
          </a:solidFill>
          <a:ln w="317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079" name="文本框 1"/>
          <p:cNvSpPr txBox="1"/>
          <p:nvPr/>
        </p:nvSpPr>
        <p:spPr>
          <a:xfrm>
            <a:off x="894080" y="249555"/>
            <a:ext cx="212534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2800" dirty="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进程的概念</a:t>
            </a:r>
            <a:endParaRPr lang="zh-CN" altLang="en-US" sz="2800" dirty="0">
              <a:solidFill>
                <a:schemeClr val="tx1"/>
              </a:solidFill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6835" y="3129280"/>
            <a:ext cx="10521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进程</a:t>
            </a:r>
            <a:endParaRPr lang="zh-CN" altLang="en-US" sz="3200">
              <a:solidFill>
                <a:schemeClr val="tx1"/>
              </a:solidFill>
              <a:latin typeface="华康俪金黑W8(P)" panose="020B0800000000000000" charset="-122"/>
              <a:ea typeface="华康俪金黑W8(P)" panose="020B0800000000000000" charset="-122"/>
            </a:endParaRPr>
          </a:p>
        </p:txBody>
      </p:sp>
      <p:sp>
        <p:nvSpPr>
          <p:cNvPr id="3" name="左大括号 2"/>
          <p:cNvSpPr/>
          <p:nvPr/>
        </p:nvSpPr>
        <p:spPr>
          <a:xfrm>
            <a:off x="1129030" y="1196975"/>
            <a:ext cx="432435" cy="4448810"/>
          </a:xfrm>
          <a:prstGeom prst="leftBrac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702435" y="1035685"/>
            <a:ext cx="28689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</a:rPr>
              <a:t>程序代码（</a:t>
            </a:r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文本段</a:t>
            </a:r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</a:rPr>
              <a:t>）</a:t>
            </a:r>
            <a:endParaRPr lang="zh-CN" altLang="en-US" sz="2400">
              <a:latin typeface="华康俪金黑W8(P)" panose="020B0800000000000000" charset="-122"/>
              <a:ea typeface="华康俪金黑W8(P)" panose="020B08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02435" y="2084070"/>
            <a:ext cx="30740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</a:rPr>
              <a:t>当前活动（通过</a:t>
            </a:r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程序计数器</a:t>
            </a:r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</a:rPr>
              <a:t>和处理器、寄存器的内容表示）</a:t>
            </a:r>
            <a:endParaRPr lang="zh-CN" altLang="en-US" sz="2400">
              <a:latin typeface="华康俪金黑W8(P)" panose="020B0800000000000000" charset="-122"/>
              <a:ea typeface="华康俪金黑W8(P)" panose="020B0800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02435" y="3712845"/>
            <a:ext cx="29775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堆栈段</a:t>
            </a:r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</a:rPr>
              <a:t>（临时数据）和</a:t>
            </a:r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数据段</a:t>
            </a:r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</a:rPr>
              <a:t>（全局变量）</a:t>
            </a:r>
            <a:endParaRPr lang="zh-CN" altLang="en-US" sz="2400">
              <a:latin typeface="华康俪金黑W8(P)" panose="020B0800000000000000" charset="-122"/>
              <a:ea typeface="华康俪金黑W8(P)" panose="020B08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02435" y="5169535"/>
            <a:ext cx="29768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堆</a:t>
            </a:r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</a:rPr>
              <a:t>（进程运行期间动态分配的内存</a:t>
            </a:r>
            <a:r>
              <a:rPr lang="zh-CN" altLang="en-US">
                <a:latin typeface="华康俪金黑W8(P)" panose="020B0800000000000000" charset="-122"/>
                <a:ea typeface="华康俪金黑W8(P)" panose="020B0800000000000000" charset="-122"/>
              </a:rPr>
              <a:t>）</a:t>
            </a:r>
            <a:endParaRPr lang="zh-CN" altLang="en-US">
              <a:latin typeface="华康俪金黑W8(P)" panose="020B0800000000000000" charset="-122"/>
              <a:ea typeface="华康俪金黑W8(P)" panose="020B0800000000000000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679315" y="1865630"/>
            <a:ext cx="2159000" cy="935990"/>
            <a:chOff x="7370" y="1808"/>
            <a:chExt cx="3400" cy="1474"/>
          </a:xfrm>
        </p:grpSpPr>
        <p:sp>
          <p:nvSpPr>
            <p:cNvPr id="10" name="椭圆 9"/>
            <p:cNvSpPr/>
            <p:nvPr/>
          </p:nvSpPr>
          <p:spPr>
            <a:xfrm>
              <a:off x="7370" y="1808"/>
              <a:ext cx="3401" cy="147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8390" y="2134"/>
              <a:ext cx="1588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>
                  <a:solidFill>
                    <a:srgbClr val="0070C0"/>
                  </a:solidFill>
                  <a:latin typeface="华康俪金黑W8(P)" panose="020B0800000000000000" charset="-122"/>
                  <a:ea typeface="华康俪金黑W8(P)" panose="020B0800000000000000" charset="-122"/>
                </a:rPr>
                <a:t>新的</a:t>
              </a:r>
              <a:endParaRPr lang="zh-CN" altLang="en-US" sz="2800">
                <a:solidFill>
                  <a:srgbClr val="0070C0"/>
                </a:solidFill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0032365" y="1865630"/>
            <a:ext cx="2159000" cy="935990"/>
            <a:chOff x="15656" y="1808"/>
            <a:chExt cx="3400" cy="1474"/>
          </a:xfrm>
        </p:grpSpPr>
        <p:sp>
          <p:nvSpPr>
            <p:cNvPr id="12" name="椭圆 11"/>
            <p:cNvSpPr/>
            <p:nvPr/>
          </p:nvSpPr>
          <p:spPr>
            <a:xfrm>
              <a:off x="15656" y="1808"/>
              <a:ext cx="3401" cy="147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6648" y="2116"/>
              <a:ext cx="1418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>
                  <a:solidFill>
                    <a:srgbClr val="0070C0"/>
                  </a:solidFill>
                  <a:latin typeface="华康俪金黑W8(P)" panose="020B0800000000000000" charset="-122"/>
                  <a:ea typeface="华康俪金黑W8(P)" panose="020B0800000000000000" charset="-122"/>
                </a:rPr>
                <a:t>终止</a:t>
              </a:r>
              <a:endParaRPr lang="zh-CN" altLang="en-US" sz="2800">
                <a:solidFill>
                  <a:srgbClr val="0070C0"/>
                </a:solidFill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9312275" y="3504565"/>
            <a:ext cx="2159000" cy="935990"/>
            <a:chOff x="14100" y="4373"/>
            <a:chExt cx="3400" cy="1474"/>
          </a:xfrm>
        </p:grpSpPr>
        <p:sp>
          <p:nvSpPr>
            <p:cNvPr id="14" name="椭圆 13"/>
            <p:cNvSpPr/>
            <p:nvPr/>
          </p:nvSpPr>
          <p:spPr>
            <a:xfrm>
              <a:off x="14100" y="4373"/>
              <a:ext cx="3401" cy="147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5092" y="4699"/>
              <a:ext cx="1418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>
                  <a:solidFill>
                    <a:srgbClr val="0070C0"/>
                  </a:solidFill>
                  <a:latin typeface="华康俪金黑W8(P)" panose="020B0800000000000000" charset="-122"/>
                  <a:ea typeface="华康俪金黑W8(P)" panose="020B0800000000000000" charset="-122"/>
                </a:rPr>
                <a:t>运行</a:t>
              </a:r>
              <a:endParaRPr lang="zh-CN" altLang="en-US" sz="2800">
                <a:solidFill>
                  <a:srgbClr val="0070C0"/>
                </a:solidFill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567680" y="3504565"/>
            <a:ext cx="2159000" cy="935990"/>
            <a:chOff x="9287" y="4373"/>
            <a:chExt cx="3400" cy="1474"/>
          </a:xfrm>
        </p:grpSpPr>
        <p:sp>
          <p:nvSpPr>
            <p:cNvPr id="13" name="椭圆 12"/>
            <p:cNvSpPr/>
            <p:nvPr/>
          </p:nvSpPr>
          <p:spPr>
            <a:xfrm>
              <a:off x="9287" y="4373"/>
              <a:ext cx="3401" cy="147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0279" y="4699"/>
              <a:ext cx="1418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>
                  <a:solidFill>
                    <a:srgbClr val="0070C0"/>
                  </a:solidFill>
                  <a:latin typeface="华康俪金黑W8(P)" panose="020B0800000000000000" charset="-122"/>
                  <a:ea typeface="华康俪金黑W8(P)" panose="020B0800000000000000" charset="-122"/>
                </a:rPr>
                <a:t>就绪</a:t>
              </a:r>
              <a:endParaRPr lang="zh-CN" altLang="en-US" sz="2800">
                <a:solidFill>
                  <a:srgbClr val="0070C0"/>
                </a:solidFill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7451725" y="5063490"/>
            <a:ext cx="2159000" cy="935990"/>
            <a:chOff x="11621" y="6940"/>
            <a:chExt cx="3400" cy="1474"/>
          </a:xfrm>
        </p:grpSpPr>
        <p:sp>
          <p:nvSpPr>
            <p:cNvPr id="15" name="椭圆 14"/>
            <p:cNvSpPr/>
            <p:nvPr/>
          </p:nvSpPr>
          <p:spPr>
            <a:xfrm>
              <a:off x="11621" y="6940"/>
              <a:ext cx="3401" cy="147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2613" y="7319"/>
              <a:ext cx="1418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>
                  <a:solidFill>
                    <a:srgbClr val="0070C0"/>
                  </a:solidFill>
                  <a:latin typeface="华康俪金黑W8(P)" panose="020B0800000000000000" charset="-122"/>
                  <a:ea typeface="华康俪金黑W8(P)" panose="020B0800000000000000" charset="-122"/>
                </a:rPr>
                <a:t>等待</a:t>
              </a:r>
              <a:endParaRPr lang="zh-CN" altLang="en-US" sz="2800">
                <a:solidFill>
                  <a:srgbClr val="0070C0"/>
                </a:solidFill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6002655" y="915670"/>
            <a:ext cx="50342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</a:rPr>
              <a:t>进程的五种状态：</a:t>
            </a:r>
            <a:r>
              <a:rPr lang="zh-CN" altLang="en-US" sz="2400">
                <a:solidFill>
                  <a:srgbClr val="0070C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新的、运行、等待、就绪、终止</a:t>
            </a:r>
            <a:endParaRPr lang="zh-CN" altLang="en-US" sz="2400">
              <a:solidFill>
                <a:srgbClr val="0070C0"/>
              </a:solidFill>
              <a:latin typeface="华康俪金黑W8(P)" panose="020B0800000000000000" charset="-122"/>
              <a:ea typeface="华康俪金黑W8(P)" panose="020B0800000000000000" charset="-122"/>
            </a:endParaRPr>
          </a:p>
        </p:txBody>
      </p:sp>
      <p:cxnSp>
        <p:nvCxnSpPr>
          <p:cNvPr id="30" name="曲线连接符 29"/>
          <p:cNvCxnSpPr/>
          <p:nvPr/>
        </p:nvCxnSpPr>
        <p:spPr>
          <a:xfrm>
            <a:off x="5676265" y="2853055"/>
            <a:ext cx="839470" cy="651510"/>
          </a:xfrm>
          <a:prstGeom prst="curvedConnector2">
            <a:avLst/>
          </a:prstGeom>
          <a:ln w="28575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/>
          <p:cNvCxnSpPr>
            <a:stCxn id="14" idx="4"/>
          </p:cNvCxnSpPr>
          <p:nvPr/>
        </p:nvCxnSpPr>
        <p:spPr>
          <a:xfrm rot="5400000">
            <a:off x="9470390" y="4378325"/>
            <a:ext cx="860425" cy="984250"/>
          </a:xfrm>
          <a:prstGeom prst="curvedConnector2">
            <a:avLst/>
          </a:prstGeom>
          <a:ln w="28575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曲线连接符 34"/>
          <p:cNvCxnSpPr>
            <a:stCxn id="15" idx="2"/>
          </p:cNvCxnSpPr>
          <p:nvPr/>
        </p:nvCxnSpPr>
        <p:spPr>
          <a:xfrm rot="10800000">
            <a:off x="6528435" y="4509135"/>
            <a:ext cx="923290" cy="1022350"/>
          </a:xfrm>
          <a:prstGeom prst="curvedConnector2">
            <a:avLst/>
          </a:prstGeom>
          <a:ln w="28575">
            <a:solidFill>
              <a:srgbClr val="3C383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>
            <a:stCxn id="14" idx="0"/>
          </p:cNvCxnSpPr>
          <p:nvPr/>
        </p:nvCxnSpPr>
        <p:spPr>
          <a:xfrm rot="16200000">
            <a:off x="10510520" y="2734945"/>
            <a:ext cx="651510" cy="887730"/>
          </a:xfrm>
          <a:prstGeom prst="curvedConnector2">
            <a:avLst/>
          </a:prstGeom>
          <a:ln w="28575">
            <a:solidFill>
              <a:srgbClr val="3C383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>
            <a:stCxn id="13" idx="7"/>
            <a:endCxn id="14" idx="1"/>
          </p:cNvCxnSpPr>
          <p:nvPr/>
        </p:nvCxnSpPr>
        <p:spPr>
          <a:xfrm>
            <a:off x="7411085" y="3641725"/>
            <a:ext cx="2217420" cy="0"/>
          </a:xfrm>
          <a:prstGeom prst="straightConnector1">
            <a:avLst/>
          </a:prstGeom>
          <a:ln w="28575">
            <a:solidFill>
              <a:srgbClr val="3C383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>
            <a:stCxn id="14" idx="3"/>
            <a:endCxn id="13" idx="5"/>
          </p:cNvCxnSpPr>
          <p:nvPr/>
        </p:nvCxnSpPr>
        <p:spPr>
          <a:xfrm flipH="1">
            <a:off x="7411085" y="4303395"/>
            <a:ext cx="2217420" cy="0"/>
          </a:xfrm>
          <a:prstGeom prst="straightConnector1">
            <a:avLst/>
          </a:prstGeom>
          <a:ln w="28575">
            <a:solidFill>
              <a:srgbClr val="3C383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6335395" y="2801620"/>
            <a:ext cx="8337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允许</a:t>
            </a:r>
            <a:endParaRPr lang="zh-CN" altLang="en-US" sz="2400">
              <a:solidFill>
                <a:srgbClr val="C00000"/>
              </a:solidFill>
              <a:latin typeface="方正公文小标宋" panose="02000500000000000000" charset="-122"/>
              <a:ea typeface="方正公文小标宋" panose="02000500000000000000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081645" y="3129280"/>
            <a:ext cx="8337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中断</a:t>
            </a:r>
            <a:endParaRPr lang="zh-CN" altLang="en-US" sz="2400">
              <a:solidFill>
                <a:srgbClr val="C00000"/>
              </a:solidFill>
              <a:latin typeface="方正公文小标宋" panose="02000500000000000000" charset="-122"/>
              <a:ea typeface="方正公文小标宋" panose="02000500000000000000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7607300" y="4440555"/>
            <a:ext cx="22142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调度算法分配</a:t>
            </a:r>
            <a:endParaRPr lang="zh-CN" altLang="en-US" sz="2400">
              <a:solidFill>
                <a:srgbClr val="C00000"/>
              </a:solidFill>
              <a:latin typeface="方正公文小标宋" panose="02000500000000000000" charset="-122"/>
              <a:ea typeface="方正公文小标宋" panose="02000500000000000000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700260" y="2822575"/>
            <a:ext cx="8337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退出</a:t>
            </a:r>
            <a:endParaRPr lang="zh-CN" altLang="en-US" sz="2400">
              <a:solidFill>
                <a:srgbClr val="C00000"/>
              </a:solidFill>
              <a:latin typeface="方正公文小标宋" panose="02000500000000000000" charset="-122"/>
              <a:ea typeface="方正公文小标宋" panose="02000500000000000000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5045710" y="5169535"/>
            <a:ext cx="19551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I/O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操作或事件的完成</a:t>
            </a:r>
            <a:endParaRPr lang="zh-CN" altLang="en-US" sz="2400">
              <a:solidFill>
                <a:srgbClr val="C00000"/>
              </a:solidFill>
              <a:latin typeface="方正公文小标宋" panose="02000500000000000000" charset="-122"/>
              <a:ea typeface="方正公文小标宋" panose="02000500000000000000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0135235" y="5116195"/>
            <a:ext cx="19551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I/O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操作或事件的等待</a:t>
            </a:r>
            <a:endParaRPr lang="zh-CN" altLang="en-US" sz="2400">
              <a:solidFill>
                <a:srgbClr val="C00000"/>
              </a:solidFill>
              <a:latin typeface="方正公文小标宋" panose="02000500000000000000" charset="-122"/>
              <a:ea typeface="方正公文小标宋" panose="02000500000000000000" charset="-122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45" grpId="0"/>
      <p:bldP spid="46" grpId="0"/>
      <p:bldP spid="47" grpId="0"/>
      <p:bldP spid="48" grpId="0"/>
      <p:bldP spid="49" grpId="0"/>
      <p:bldP spid="50" grpId="0"/>
      <p:bldP spid="26" grpId="1"/>
      <p:bldP spid="45" grpId="1"/>
      <p:bldP spid="46" grpId="1"/>
      <p:bldP spid="47" grpId="1"/>
      <p:bldP spid="48" grpId="1"/>
      <p:bldP spid="49" grpId="1"/>
      <p:bldP spid="5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8" name="矩形 9217"/>
          <p:cNvSpPr/>
          <p:nvPr/>
        </p:nvSpPr>
        <p:spPr>
          <a:xfrm>
            <a:off x="0" y="6642100"/>
            <a:ext cx="12192000" cy="215900"/>
          </a:xfrm>
          <a:prstGeom prst="rect">
            <a:avLst/>
          </a:prstGeom>
          <a:solidFill>
            <a:srgbClr val="FFC001"/>
          </a:solid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4099" name="矩形 9218"/>
          <p:cNvSpPr>
            <a:spLocks noChangeArrowheads="1"/>
          </p:cNvSpPr>
          <p:nvPr/>
        </p:nvSpPr>
        <p:spPr bwMode="auto">
          <a:xfrm>
            <a:off x="8953500" y="6642100"/>
            <a:ext cx="3238500" cy="2159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wrap="none" lIns="90170" tIns="46990" rIns="90170" bIns="4699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1" name="矩形 9220"/>
          <p:cNvSpPr/>
          <p:nvPr/>
        </p:nvSpPr>
        <p:spPr>
          <a:xfrm rot="-1920000">
            <a:off x="10560050" y="-458787"/>
            <a:ext cx="1847850" cy="1087437"/>
          </a:xfrm>
          <a:prstGeom prst="rect">
            <a:avLst/>
          </a:prstGeom>
          <a:solidFill>
            <a:srgbClr val="FFC001"/>
          </a:solidFill>
          <a:ln w="317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076" name="直接连接符 9219"/>
          <p:cNvSpPr/>
          <p:nvPr/>
        </p:nvSpPr>
        <p:spPr>
          <a:xfrm flipH="1" flipV="1">
            <a:off x="192088" y="771525"/>
            <a:ext cx="3529012" cy="0"/>
          </a:xfrm>
          <a:prstGeom prst="line">
            <a:avLst/>
          </a:prstGeom>
          <a:ln w="30480" cap="flat" cmpd="sng">
            <a:solidFill>
              <a:srgbClr val="3C3835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3079" name="文本框 1"/>
          <p:cNvSpPr txBox="1"/>
          <p:nvPr/>
        </p:nvSpPr>
        <p:spPr>
          <a:xfrm>
            <a:off x="894080" y="249555"/>
            <a:ext cx="212534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2800" dirty="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进程的概念</a:t>
            </a:r>
            <a:endParaRPr lang="zh-CN" altLang="en-US" sz="2800" dirty="0">
              <a:solidFill>
                <a:schemeClr val="tx1"/>
              </a:solidFill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52450" y="1690370"/>
            <a:ext cx="2883535" cy="4533900"/>
            <a:chOff x="983" y="2112"/>
            <a:chExt cx="4541" cy="7140"/>
          </a:xfrm>
        </p:grpSpPr>
        <p:sp>
          <p:nvSpPr>
            <p:cNvPr id="3" name="矩形 2"/>
            <p:cNvSpPr/>
            <p:nvPr/>
          </p:nvSpPr>
          <p:spPr>
            <a:xfrm>
              <a:off x="983" y="2112"/>
              <a:ext cx="4422" cy="10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983" y="3132"/>
              <a:ext cx="4422" cy="10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983" y="4152"/>
              <a:ext cx="4422" cy="10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983" y="5172"/>
              <a:ext cx="4422" cy="10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983" y="6192"/>
              <a:ext cx="4422" cy="10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983" y="7212"/>
              <a:ext cx="4422" cy="10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983" y="8232"/>
              <a:ext cx="4422" cy="10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949" y="2211"/>
              <a:ext cx="2806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>
                  <a:solidFill>
                    <a:schemeClr val="tx1"/>
                  </a:solidFill>
                  <a:latin typeface="华康俪金黑W8(P)" panose="020B0800000000000000" charset="-122"/>
                  <a:ea typeface="华康俪金黑W8(P)" panose="020B0800000000000000" charset="-122"/>
                </a:rPr>
                <a:t>进程状态</a:t>
              </a:r>
              <a:endParaRPr lang="zh-CN" altLang="en-US" sz="280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949" y="3231"/>
              <a:ext cx="2806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>
                  <a:solidFill>
                    <a:schemeClr val="tx1"/>
                  </a:solidFill>
                  <a:latin typeface="华康俪金黑W8(P)" panose="020B0800000000000000" charset="-122"/>
                  <a:ea typeface="华康俪金黑W8(P)" panose="020B0800000000000000" charset="-122"/>
                </a:rPr>
                <a:t>进程编号</a:t>
              </a:r>
              <a:endParaRPr lang="zh-CN" altLang="en-US" sz="280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408" y="7311"/>
              <a:ext cx="411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>
                  <a:solidFill>
                    <a:schemeClr val="tx1"/>
                  </a:solidFill>
                  <a:latin typeface="华康俪金黑W8(P)" panose="020B0800000000000000" charset="-122"/>
                  <a:ea typeface="华康俪金黑W8(P)" panose="020B0800000000000000" charset="-122"/>
                </a:rPr>
                <a:t>打开文件列表</a:t>
              </a:r>
              <a:endParaRPr lang="zh-CN" altLang="en-US" sz="280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949" y="6291"/>
              <a:ext cx="2806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>
                  <a:solidFill>
                    <a:schemeClr val="tx1"/>
                  </a:solidFill>
                  <a:latin typeface="华康俪金黑W8(P)" panose="020B0800000000000000" charset="-122"/>
                  <a:ea typeface="华康俪金黑W8(P)" panose="020B0800000000000000" charset="-122"/>
                </a:rPr>
                <a:t>内存界限</a:t>
              </a:r>
              <a:endParaRPr lang="zh-CN" altLang="en-US" sz="280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123" y="5271"/>
              <a:ext cx="2806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>
                  <a:solidFill>
                    <a:schemeClr val="tx1"/>
                  </a:solidFill>
                  <a:latin typeface="华康俪金黑W8(P)" panose="020B0800000000000000" charset="-122"/>
                  <a:ea typeface="华康俪金黑W8(P)" panose="020B0800000000000000" charset="-122"/>
                </a:rPr>
                <a:t>寄存器</a:t>
              </a:r>
              <a:endParaRPr lang="zh-CN" altLang="en-US" sz="280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624" y="4251"/>
              <a:ext cx="3456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>
                  <a:solidFill>
                    <a:schemeClr val="tx1"/>
                  </a:solidFill>
                  <a:latin typeface="华康俪金黑W8(P)" panose="020B0800000000000000" charset="-122"/>
                  <a:ea typeface="华康俪金黑W8(P)" panose="020B0800000000000000" charset="-122"/>
                </a:rPr>
                <a:t>程序计数器</a:t>
              </a:r>
              <a:endParaRPr lang="zh-CN" altLang="en-US" sz="280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731" y="8133"/>
              <a:ext cx="1242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800">
                  <a:latin typeface="华康俪金黑W8(P)" panose="020B0800000000000000" charset="-122"/>
                  <a:ea typeface="华康俪金黑W8(P)" panose="020B0800000000000000" charset="-122"/>
                </a:rPr>
                <a:t>...</a:t>
              </a:r>
              <a:endParaRPr lang="en-US" altLang="zh-CN" sz="2800">
                <a:latin typeface="华康俪金黑W8(P)" panose="020B0800000000000000" charset="-122"/>
                <a:ea typeface="华康俪金黑W8(P)" panose="020B0800000000000000" charset="-122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552450" y="1084580"/>
            <a:ext cx="4045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进程控制块</a:t>
            </a:r>
            <a:r>
              <a:rPr lang="en-US" altLang="zh-CN" sz="28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(PCB)</a:t>
            </a:r>
            <a:endParaRPr lang="en-US" altLang="zh-CN" sz="2800">
              <a:solidFill>
                <a:srgbClr val="C00000"/>
              </a:solidFill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871595" y="456565"/>
            <a:ext cx="7613015" cy="6185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进程状态：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新的、就绪、运行、等待、停止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等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程序计数器：计数器表示进程要执行的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下个指令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的地址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CPU寄存器：根据计算机体系结构的不同，寄存器的数量和类型也不同。它们包括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累加器、索引寄存器、堆栈指针、通用寄存器和其他条件码信息寄存器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。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CPU调度信息：这类信息包括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进程优先级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、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调度队列的指针和其他调度参数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内存管理信息：基址和界限寄存器的值、页表或段表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记账信息：CPU时间、实际使用时间、时间界限、记账数据、作业或进程数量等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I/O状态信息：进程的I/O设备列表、打开的文件列表等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矩形 9217"/>
          <p:cNvSpPr/>
          <p:nvPr/>
        </p:nvSpPr>
        <p:spPr>
          <a:xfrm>
            <a:off x="0" y="6642100"/>
            <a:ext cx="12192000" cy="215900"/>
          </a:xfrm>
          <a:prstGeom prst="rect">
            <a:avLst/>
          </a:prstGeom>
          <a:solidFill>
            <a:srgbClr val="FFC001"/>
          </a:solid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123" name="矩形 9218"/>
          <p:cNvSpPr>
            <a:spLocks noChangeArrowheads="1"/>
          </p:cNvSpPr>
          <p:nvPr/>
        </p:nvSpPr>
        <p:spPr bwMode="auto">
          <a:xfrm>
            <a:off x="8953500" y="6642100"/>
            <a:ext cx="3238500" cy="2159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wrap="none" lIns="90170" tIns="46990" rIns="90170" bIns="4699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125" name="矩形 9220"/>
          <p:cNvSpPr/>
          <p:nvPr/>
        </p:nvSpPr>
        <p:spPr>
          <a:xfrm rot="-1920000">
            <a:off x="10560050" y="-458787"/>
            <a:ext cx="1847850" cy="1087437"/>
          </a:xfrm>
          <a:prstGeom prst="rect">
            <a:avLst/>
          </a:prstGeom>
          <a:solidFill>
            <a:srgbClr val="FFC001"/>
          </a:solidFill>
          <a:ln w="317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076" name="直接连接符 9219"/>
          <p:cNvSpPr/>
          <p:nvPr/>
        </p:nvSpPr>
        <p:spPr>
          <a:xfrm flipH="1" flipV="1">
            <a:off x="192088" y="771525"/>
            <a:ext cx="3529012" cy="0"/>
          </a:xfrm>
          <a:prstGeom prst="line">
            <a:avLst/>
          </a:prstGeom>
          <a:ln w="30480" cap="flat" cmpd="sng">
            <a:solidFill>
              <a:srgbClr val="3C3835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3079" name="文本框 1"/>
          <p:cNvSpPr txBox="1"/>
          <p:nvPr/>
        </p:nvSpPr>
        <p:spPr>
          <a:xfrm>
            <a:off x="1049655" y="249555"/>
            <a:ext cx="212534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2800" dirty="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进程调度</a:t>
            </a:r>
            <a:endParaRPr lang="zh-CN" altLang="en-US" sz="2800" dirty="0">
              <a:solidFill>
                <a:schemeClr val="tx1"/>
              </a:solidFill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</p:txBody>
      </p:sp>
      <p:pic>
        <p:nvPicPr>
          <p:cNvPr id="3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7410" y="981710"/>
            <a:ext cx="7266305" cy="5536565"/>
          </a:xfrm>
          <a:prstGeom prst="rect">
            <a:avLst/>
          </a:prstGeom>
        </p:spPr>
      </p:pic>
      <p:sp>
        <p:nvSpPr>
          <p:cNvPr id="5" name="文本框 1"/>
          <p:cNvSpPr txBox="1"/>
          <p:nvPr/>
        </p:nvSpPr>
        <p:spPr>
          <a:xfrm>
            <a:off x="95885" y="2596515"/>
            <a:ext cx="1513840" cy="23069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2400" dirty="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进程调度</a:t>
            </a:r>
            <a:endParaRPr lang="zh-CN" altLang="en-US" sz="2400" dirty="0">
              <a:solidFill>
                <a:srgbClr val="C00000"/>
              </a:solidFill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  <a:p>
            <a:pPr eaLnBrk="1" hangingPunct="1"/>
            <a:r>
              <a:rPr lang="zh-CN" altLang="en-US" sz="2400" dirty="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（选择一个可用的进程到CPU上执行）</a:t>
            </a:r>
            <a:endParaRPr lang="zh-CN" altLang="en-US" sz="2400" dirty="0">
              <a:solidFill>
                <a:schemeClr val="tx1"/>
              </a:solidFill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</p:txBody>
      </p:sp>
      <p:sp>
        <p:nvSpPr>
          <p:cNvPr id="6" name="左大括号 5"/>
          <p:cNvSpPr/>
          <p:nvPr/>
        </p:nvSpPr>
        <p:spPr>
          <a:xfrm>
            <a:off x="1464945" y="1489710"/>
            <a:ext cx="432435" cy="4880610"/>
          </a:xfrm>
          <a:prstGeom prst="leftBrac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897380" y="1205230"/>
            <a:ext cx="278003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sym typeface="+mn-ea"/>
              </a:rPr>
              <a:t>长程调度</a:t>
            </a:r>
            <a:r>
              <a:rPr lang="zh-CN" altLang="en-US" sz="2000">
                <a:latin typeface="方正公文小标宋" panose="02000500000000000000" charset="-122"/>
                <a:ea typeface="方正公文小标宋" panose="02000500000000000000" charset="-122"/>
                <a:sym typeface="+mn-ea"/>
              </a:rPr>
              <a:t>（作业调度，高级调度），选择一个进程进入内存的就绪队列，并为其创建线程，等待执行</a:t>
            </a:r>
            <a:endParaRPr lang="zh-CN" altLang="en-US" sz="2000">
              <a:latin typeface="方正公文小标宋" panose="02000500000000000000" charset="-122"/>
              <a:ea typeface="方正公文小标宋" panose="02000500000000000000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97380" y="3268980"/>
            <a:ext cx="278003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sym typeface="+mn-ea"/>
              </a:rPr>
              <a:t>中程调度</a:t>
            </a:r>
            <a:r>
              <a:rPr lang="zh-CN" altLang="en-US" sz="2000">
                <a:solidFill>
                  <a:schemeClr val="tx1"/>
                </a:solidFill>
                <a:latin typeface="方正公文小标宋" panose="02000500000000000000" charset="-122"/>
                <a:ea typeface="方正公文小标宋" panose="02000500000000000000" charset="-122"/>
                <a:sym typeface="+mn-ea"/>
              </a:rPr>
              <a:t>（中级调度），把外存里未执行完的（也就是挂起的）进程送到内存</a:t>
            </a:r>
            <a:endParaRPr lang="zh-CN" altLang="en-US" sz="2000">
              <a:solidFill>
                <a:schemeClr val="tx1"/>
              </a:solidFill>
              <a:latin typeface="方正公文小标宋" panose="02000500000000000000" charset="-122"/>
              <a:ea typeface="方正公文小标宋" panose="02000500000000000000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97380" y="5128260"/>
            <a:ext cx="278003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  <a:sym typeface="+mn-ea"/>
              </a:rPr>
              <a:t>短程调度</a:t>
            </a:r>
            <a:r>
              <a:rPr lang="zh-CN" altLang="en-US" sz="20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  <a:sym typeface="+mn-ea"/>
              </a:rPr>
              <a:t>（进程调度，短程调度），从就绪队列中选择线程送到CPU执行</a:t>
            </a:r>
            <a:endParaRPr lang="zh-CN" altLang="en-US" sz="2000">
              <a:solidFill>
                <a:schemeClr val="tx1"/>
              </a:solidFill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  <a:sym typeface="+mn-ea"/>
            </a:endParaRPr>
          </a:p>
        </p:txBody>
      </p:sp>
    </p:spTree>
  </p:cSld>
  <p:clrMapOvr>
    <a:masterClrMapping/>
  </p:clrMapOvr>
  <p:transition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矩形 9217"/>
          <p:cNvSpPr/>
          <p:nvPr/>
        </p:nvSpPr>
        <p:spPr>
          <a:xfrm>
            <a:off x="0" y="6642100"/>
            <a:ext cx="12192000" cy="215900"/>
          </a:xfrm>
          <a:prstGeom prst="rect">
            <a:avLst/>
          </a:prstGeom>
          <a:solidFill>
            <a:srgbClr val="FFC001"/>
          </a:solid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6147" name="矩形 9218"/>
          <p:cNvSpPr>
            <a:spLocks noChangeArrowheads="1"/>
          </p:cNvSpPr>
          <p:nvPr/>
        </p:nvSpPr>
        <p:spPr bwMode="auto">
          <a:xfrm>
            <a:off x="8953500" y="6642100"/>
            <a:ext cx="3238500" cy="2159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wrap="none" lIns="90170" tIns="46990" rIns="90170" bIns="4699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149" name="矩形 9220"/>
          <p:cNvSpPr/>
          <p:nvPr/>
        </p:nvSpPr>
        <p:spPr>
          <a:xfrm rot="-1920000">
            <a:off x="10560050" y="-458787"/>
            <a:ext cx="1847850" cy="1087437"/>
          </a:xfrm>
          <a:prstGeom prst="rect">
            <a:avLst/>
          </a:prstGeom>
          <a:solidFill>
            <a:srgbClr val="FFC001"/>
          </a:solidFill>
          <a:ln w="317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076" name="直接连接符 9219"/>
          <p:cNvSpPr/>
          <p:nvPr/>
        </p:nvSpPr>
        <p:spPr>
          <a:xfrm flipH="1" flipV="1">
            <a:off x="192088" y="771525"/>
            <a:ext cx="3529012" cy="0"/>
          </a:xfrm>
          <a:prstGeom prst="line">
            <a:avLst/>
          </a:prstGeom>
          <a:ln w="30480" cap="flat" cmpd="sng">
            <a:solidFill>
              <a:srgbClr val="3C3835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3079" name="文本框 1"/>
          <p:cNvSpPr txBox="1"/>
          <p:nvPr/>
        </p:nvSpPr>
        <p:spPr>
          <a:xfrm>
            <a:off x="1049655" y="249555"/>
            <a:ext cx="212534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2800" dirty="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进程调度</a:t>
            </a:r>
            <a:endParaRPr lang="zh-CN" altLang="en-US" sz="2800" dirty="0"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755255" y="2644775"/>
            <a:ext cx="4063365" cy="193802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571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p>
            <a:pPr>
              <a:lnSpc>
                <a:spcPct val="125000"/>
              </a:lnSpc>
            </a:pPr>
            <a:r>
              <a:rPr lang="zh-CN" altLang="en-US" sz="32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调度</a:t>
            </a:r>
            <a:r>
              <a:rPr lang="zh-CN" altLang="en-US" sz="3200">
                <a:latin typeface="华康俪金黑W8(P)" panose="020B0800000000000000" charset="-122"/>
                <a:ea typeface="华康俪金黑W8(P)" panose="020B0800000000000000" charset="-122"/>
              </a:rPr>
              <a:t>是分配资源的</a:t>
            </a:r>
            <a:r>
              <a:rPr lang="zh-CN" altLang="en-US" sz="32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决策</a:t>
            </a:r>
            <a:r>
              <a:rPr lang="zh-CN" altLang="en-US" sz="3200">
                <a:latin typeface="华康俪金黑W8(P)" panose="020B0800000000000000" charset="-122"/>
                <a:ea typeface="华康俪金黑W8(P)" panose="020B0800000000000000" charset="-122"/>
              </a:rPr>
              <a:t>行为，</a:t>
            </a:r>
            <a:r>
              <a:rPr lang="zh-CN" altLang="en-US" sz="32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切换</a:t>
            </a:r>
            <a:r>
              <a:rPr lang="zh-CN" altLang="en-US" sz="3200">
                <a:latin typeface="华康俪金黑W8(P)" panose="020B0800000000000000" charset="-122"/>
                <a:ea typeface="华康俪金黑W8(P)" panose="020B0800000000000000" charset="-122"/>
              </a:rPr>
              <a:t>是</a:t>
            </a:r>
            <a:r>
              <a:rPr lang="zh-CN" altLang="en-US" sz="32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实际分配</a:t>
            </a:r>
            <a:r>
              <a:rPr lang="zh-CN" altLang="en-US" sz="3200">
                <a:latin typeface="华康俪金黑W8(P)" panose="020B0800000000000000" charset="-122"/>
                <a:ea typeface="华康俪金黑W8(P)" panose="020B0800000000000000" charset="-122"/>
              </a:rPr>
              <a:t>的行为</a:t>
            </a:r>
            <a:endParaRPr lang="zh-CN" altLang="en-US" sz="3200">
              <a:latin typeface="华康俪金黑W8(P)" panose="020B0800000000000000" charset="-122"/>
              <a:ea typeface="华康俪金黑W8(P)" panose="020B08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72110" y="939165"/>
            <a:ext cx="5690235" cy="563118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57150">
            <a:solidFill>
              <a:schemeClr val="accent1">
                <a:lumMod val="90000"/>
              </a:schemeClr>
            </a:solidFill>
          </a:ln>
        </p:spPr>
        <p:txBody>
          <a:bodyPr wrap="square" rtlCol="0">
            <a:spAutoFit/>
          </a:bodyPr>
          <a:p>
            <a:pPr>
              <a:lnSpc>
                <a:spcPct val="125000"/>
              </a:lnSpc>
            </a:pPr>
            <a:r>
              <a:rPr lang="zh-CN" altLang="en-US" sz="28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上下文切换</a:t>
            </a:r>
            <a:r>
              <a:rPr lang="zh-CN" altLang="en-US" sz="28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：</a:t>
            </a:r>
            <a:r>
              <a:rPr lang="zh-CN" altLang="en-US" sz="32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保存</a:t>
            </a:r>
            <a:r>
              <a:rPr lang="zh-CN" altLang="en-US" sz="28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当前进程的执行状态并</a:t>
            </a:r>
            <a:r>
              <a:rPr lang="zh-CN" altLang="en-US" sz="32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恢复</a:t>
            </a:r>
            <a:r>
              <a:rPr lang="zh-CN" altLang="en-US" sz="28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另一个进程的状态准备让CPU执行</a:t>
            </a:r>
            <a:endParaRPr lang="zh-CN" altLang="en-US" sz="2800"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  <a:p>
            <a:pPr>
              <a:lnSpc>
                <a:spcPct val="125000"/>
              </a:lnSpc>
            </a:pPr>
            <a:endParaRPr lang="en-US" altLang="zh-CN" sz="2400"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  <a:sym typeface="+mn-ea"/>
            </a:endParaRPr>
          </a:p>
          <a:p>
            <a:pPr>
              <a:lnSpc>
                <a:spcPct val="125000"/>
              </a:lnSpc>
            </a:pPr>
            <a:r>
              <a:rPr lang="en-US" altLang="zh-CN" sz="24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·</a:t>
            </a:r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包括CPU</a:t>
            </a:r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寄存器的值</a:t>
            </a:r>
            <a:r>
              <a:rPr lang="zh-CN" altLang="en-US" sz="20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、</a:t>
            </a:r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进程状态</a:t>
            </a:r>
            <a:r>
              <a:rPr lang="zh-CN" altLang="en-US" sz="20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、</a:t>
            </a:r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内存管理信息</a:t>
            </a:r>
            <a:endParaRPr lang="zh-CN" altLang="en-US" sz="2000"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·上下文切换时间是</a:t>
            </a:r>
            <a:r>
              <a:rPr lang="zh-CN" altLang="en-US" sz="28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额外开销</a:t>
            </a:r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，与</a:t>
            </a:r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硬件支持</a:t>
            </a:r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  <a:sym typeface="+mn-ea"/>
              </a:rPr>
              <a:t>密切相关</a:t>
            </a:r>
            <a:endParaRPr lang="zh-CN" altLang="en-US" sz="2800">
              <a:solidFill>
                <a:srgbClr val="C00000"/>
              </a:solidFill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·上下文切换速度因</a:t>
            </a:r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机器</a:t>
            </a:r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而不同，依赖于内存速度、必须复制的寄存器的数量、是否有特殊指令</a:t>
            </a:r>
            <a:endParaRPr lang="zh-CN" altLang="en-US" sz="2400"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6062345" y="3716655"/>
            <a:ext cx="1762125" cy="20955"/>
          </a:xfrm>
          <a:prstGeom prst="straightConnector1">
            <a:avLst/>
          </a:prstGeom>
          <a:ln w="381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70" name="矩形 9217"/>
          <p:cNvSpPr/>
          <p:nvPr/>
        </p:nvSpPr>
        <p:spPr>
          <a:xfrm>
            <a:off x="0" y="6642100"/>
            <a:ext cx="12192000" cy="215900"/>
          </a:xfrm>
          <a:prstGeom prst="rect">
            <a:avLst/>
          </a:prstGeom>
          <a:solidFill>
            <a:srgbClr val="FFC001"/>
          </a:solid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171" name="矩形 9218"/>
          <p:cNvSpPr>
            <a:spLocks noChangeArrowheads="1"/>
          </p:cNvSpPr>
          <p:nvPr/>
        </p:nvSpPr>
        <p:spPr bwMode="auto">
          <a:xfrm>
            <a:off x="8953500" y="6642100"/>
            <a:ext cx="3238500" cy="2159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wrap="none" lIns="90170" tIns="46990" rIns="90170" bIns="4699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173" name="矩形 9220"/>
          <p:cNvSpPr/>
          <p:nvPr/>
        </p:nvSpPr>
        <p:spPr>
          <a:xfrm rot="-1920000">
            <a:off x="10560050" y="-458787"/>
            <a:ext cx="1847850" cy="1087437"/>
          </a:xfrm>
          <a:prstGeom prst="rect">
            <a:avLst/>
          </a:prstGeom>
          <a:solidFill>
            <a:srgbClr val="FFC001"/>
          </a:solidFill>
          <a:ln w="317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076" name="直接连接符 9219"/>
          <p:cNvSpPr/>
          <p:nvPr/>
        </p:nvSpPr>
        <p:spPr>
          <a:xfrm flipH="1" flipV="1">
            <a:off x="192088" y="771525"/>
            <a:ext cx="3529012" cy="0"/>
          </a:xfrm>
          <a:prstGeom prst="line">
            <a:avLst/>
          </a:prstGeom>
          <a:ln w="30480" cap="flat" cmpd="sng">
            <a:solidFill>
              <a:srgbClr val="3C3835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3079" name="文本框 1"/>
          <p:cNvSpPr txBox="1"/>
          <p:nvPr/>
        </p:nvSpPr>
        <p:spPr>
          <a:xfrm>
            <a:off x="894080" y="249555"/>
            <a:ext cx="212534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2800" dirty="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进程操作</a:t>
            </a:r>
            <a:endParaRPr lang="zh-CN" altLang="en-US" sz="2800" dirty="0">
              <a:solidFill>
                <a:schemeClr val="tx1"/>
              </a:solidFill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4455" y="927735"/>
            <a:ext cx="620331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进程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创建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（</a:t>
            </a:r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Fork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）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创建进程称为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父进程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，新进程称为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子进程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进程需要一定的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资源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（</a:t>
            </a:r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CPU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时间、内存、文件、</a:t>
            </a:r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I/P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设备）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资源获取：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操作系统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或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父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进程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，初始化数据由父进程提供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新创建的进程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标识符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要传递给父进程</a:t>
            </a:r>
            <a:endParaRPr lang="en-US" altLang="zh-CN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创建新进程后两种执行可能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①父进程与子进程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并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发执行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②父进程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等待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子进程执行完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endParaRPr lang="en-US" altLang="zh-CN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新进程地址空间两种可能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①子进程是父进程的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复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制品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（程序与数据相同）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②子进程装入另一个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新程序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132195" y="927735"/>
            <a:ext cx="620331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进程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终止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（</a:t>
            </a:r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Exit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）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只有被终止进程的父进程才能执行进程终止，父进程需要知道子进程的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标识符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进程终止后，所有进程资源（物理和虚拟内存、打开文件和</a:t>
            </a:r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I/O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缓冲）被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操作系统释放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终止原因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①分配给子进程的任务不再需要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②子进程使用了超过它所分配到的一些资源（要求父进程有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检查机制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）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③父进程终止后，操作系统不允许子进程继续（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级联终止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）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矩形 9217"/>
          <p:cNvSpPr/>
          <p:nvPr/>
        </p:nvSpPr>
        <p:spPr>
          <a:xfrm>
            <a:off x="0" y="6642100"/>
            <a:ext cx="12192000" cy="215900"/>
          </a:xfrm>
          <a:prstGeom prst="rect">
            <a:avLst/>
          </a:prstGeom>
          <a:solidFill>
            <a:srgbClr val="FFC001"/>
          </a:solid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197" name="矩形 9220"/>
          <p:cNvSpPr/>
          <p:nvPr/>
        </p:nvSpPr>
        <p:spPr>
          <a:xfrm rot="-1920000">
            <a:off x="10560050" y="-458787"/>
            <a:ext cx="1847850" cy="1087437"/>
          </a:xfrm>
          <a:prstGeom prst="rect">
            <a:avLst/>
          </a:prstGeom>
          <a:solidFill>
            <a:srgbClr val="FFC001"/>
          </a:solidFill>
          <a:ln w="317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198" name="文本框 9222"/>
          <p:cNvSpPr txBox="1">
            <a:spLocks noChangeArrowheads="1"/>
          </p:cNvSpPr>
          <p:nvPr/>
        </p:nvSpPr>
        <p:spPr bwMode="auto">
          <a:xfrm>
            <a:off x="10590213" y="53975"/>
            <a:ext cx="16017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黑体" panose="02010609060101010101" pitchFamily="49" charset="-122"/>
                <a:cs typeface="+mn-cs"/>
              </a:rPr>
              <a:t>单元小结</a:t>
            </a:r>
            <a:endParaRPr kumimoji="0" lang="zh-CN" altLang="en-US" sz="1800" b="0" i="0" u="none" strike="noStrike" kern="120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76" name="直接连接符 9219"/>
          <p:cNvSpPr/>
          <p:nvPr/>
        </p:nvSpPr>
        <p:spPr>
          <a:xfrm flipH="1" flipV="1">
            <a:off x="192088" y="771525"/>
            <a:ext cx="3529012" cy="0"/>
          </a:xfrm>
          <a:prstGeom prst="line">
            <a:avLst/>
          </a:prstGeom>
          <a:ln w="30480" cap="flat" cmpd="sng">
            <a:solidFill>
              <a:srgbClr val="3C3835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3079" name="文本框 1"/>
          <p:cNvSpPr txBox="1"/>
          <p:nvPr/>
        </p:nvSpPr>
        <p:spPr>
          <a:xfrm>
            <a:off x="894080" y="249555"/>
            <a:ext cx="212534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2800" dirty="0"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进程间通信</a:t>
            </a:r>
            <a:endParaRPr lang="zh-CN" altLang="en-US" sz="2800" dirty="0"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2405" y="1258570"/>
            <a:ext cx="4693285" cy="101473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</a:rPr>
              <a:t>根据一个进程是否会影响其他进程或者被其他进程影响，来区分该进程是独立的还是协作的</a:t>
            </a:r>
            <a:endParaRPr lang="zh-CN" altLang="en-US" sz="2000">
              <a:solidFill>
                <a:srgbClr val="C00000"/>
              </a:solidFill>
              <a:latin typeface="方正公文小标宋" panose="02000500000000000000" charset="-122"/>
              <a:ea typeface="方正公文小标宋" panose="020005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72745" y="2759710"/>
            <a:ext cx="39008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华康俪金黑W8(P)" panose="020B0800000000000000" charset="-122"/>
                <a:ea typeface="华康俪金黑W8(P)" panose="020B0800000000000000" charset="-122"/>
              </a:rPr>
              <a:t>提供以下环境允许</a:t>
            </a:r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进程协作</a:t>
            </a:r>
            <a:endParaRPr lang="zh-CN" altLang="en-US" sz="2400">
              <a:solidFill>
                <a:srgbClr val="C00000"/>
              </a:solidFill>
              <a:latin typeface="华康俪金黑W8(P)" panose="020B0800000000000000" charset="-122"/>
              <a:ea typeface="华康俪金黑W8(P)" panose="020B0800000000000000" charset="-122"/>
            </a:endParaRPr>
          </a:p>
        </p:txBody>
      </p:sp>
      <p:sp>
        <p:nvSpPr>
          <p:cNvPr id="6" name="左大括号 5"/>
          <p:cNvSpPr/>
          <p:nvPr/>
        </p:nvSpPr>
        <p:spPr>
          <a:xfrm>
            <a:off x="192405" y="3570605"/>
            <a:ext cx="503555" cy="2159635"/>
          </a:xfrm>
          <a:prstGeom prst="leftBrac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95960" y="3220085"/>
            <a:ext cx="434657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5000"/>
              </a:lnSpc>
            </a:pPr>
            <a:r>
              <a:rPr lang="zh-CN" altLang="en-US" sz="2400">
                <a:solidFill>
                  <a:srgbClr val="0070C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信息共享（information sharing）</a:t>
            </a:r>
            <a:endParaRPr lang="zh-CN" altLang="en-US" sz="2400">
              <a:solidFill>
                <a:srgbClr val="0070C0"/>
              </a:solidFill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solidFill>
                  <a:srgbClr val="0070C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提高预算速度（computation speedup）</a:t>
            </a:r>
            <a:endParaRPr lang="zh-CN" altLang="en-US" sz="2400">
              <a:solidFill>
                <a:srgbClr val="0070C0"/>
              </a:solidFill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solidFill>
                  <a:srgbClr val="0070C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模块化（modularity）</a:t>
            </a:r>
            <a:endParaRPr lang="zh-CN" altLang="en-US" sz="2400">
              <a:solidFill>
                <a:srgbClr val="0070C0"/>
              </a:solidFill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solidFill>
                  <a:srgbClr val="0070C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方便（convenience）</a:t>
            </a:r>
            <a:endParaRPr lang="zh-CN" altLang="en-US" sz="2400">
              <a:solidFill>
                <a:srgbClr val="0070C0"/>
              </a:solidFill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87645" y="1035685"/>
            <a:ext cx="65411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协作进程需要一种进程间的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通信机制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来允许交换数据与信息。进程间通信的两种基本模式为：（1）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共享内存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，（2）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消息传递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。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  <p:pic>
        <p:nvPicPr>
          <p:cNvPr id="2" name="图片 -214748262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4430" y="2381250"/>
            <a:ext cx="3549650" cy="3120390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</p:pic>
      <p:pic>
        <p:nvPicPr>
          <p:cNvPr id="3" name="图片 2" descr="2"/>
          <p:cNvPicPr/>
          <p:nvPr/>
        </p:nvPicPr>
        <p:blipFill>
          <a:blip r:embed="rId2"/>
          <a:stretch>
            <a:fillRect/>
          </a:stretch>
        </p:blipFill>
        <p:spPr>
          <a:xfrm>
            <a:off x="8642350" y="2380298"/>
            <a:ext cx="3549600" cy="3121200"/>
          </a:xfrm>
          <a:prstGeom prst="rect">
            <a:avLst/>
          </a:prstGeom>
          <a:noFill/>
          <a:ln w="22225" cmpd="sng">
            <a:solidFill>
              <a:srgbClr val="C00000"/>
            </a:solidFill>
            <a:prstDash val="solid"/>
          </a:ln>
        </p:spPr>
      </p:pic>
      <p:sp>
        <p:nvSpPr>
          <p:cNvPr id="9" name="文本框 8"/>
          <p:cNvSpPr txBox="1"/>
          <p:nvPr/>
        </p:nvSpPr>
        <p:spPr>
          <a:xfrm>
            <a:off x="5572125" y="5621020"/>
            <a:ext cx="23342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图一：共享内存</a:t>
            </a:r>
            <a:endParaRPr lang="zh-CN" altLang="en-US" sz="2400">
              <a:solidFill>
                <a:srgbClr val="C00000"/>
              </a:solidFill>
              <a:latin typeface="华康俪金黑W8(P)" panose="020B0800000000000000" charset="-122"/>
              <a:ea typeface="华康俪金黑W8(P)" panose="020B08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995410" y="5621020"/>
            <a:ext cx="23342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rgbClr val="C00000"/>
                </a:solidFill>
                <a:latin typeface="华康俪金黑W8(P)" panose="020B0800000000000000" charset="-122"/>
                <a:ea typeface="华康俪金黑W8(P)" panose="020B0800000000000000" charset="-122"/>
              </a:rPr>
              <a:t>图二：消息传递</a:t>
            </a:r>
            <a:endParaRPr lang="zh-CN" altLang="en-US" sz="2400">
              <a:solidFill>
                <a:srgbClr val="C00000"/>
              </a:solidFill>
              <a:latin typeface="华康俪金黑W8(P)" panose="020B0800000000000000" charset="-122"/>
              <a:ea typeface="华康俪金黑W8(P)" panose="020B0800000000000000" charset="-122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8" grpId="1"/>
      <p:bldP spid="9" grpId="1"/>
      <p:bldP spid="10" grpId="1"/>
      <p:bldP spid="4" grpId="0" animBg="1"/>
      <p:bldP spid="4" grpId="1" animBg="1"/>
      <p:bldP spid="5" grpId="0"/>
      <p:bldP spid="6" grpId="0" animBg="1"/>
      <p:bldP spid="7" grpId="0"/>
      <p:bldP spid="5" grpId="1"/>
      <p:bldP spid="6" grpId="1" animBg="1"/>
      <p:bldP spid="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矩形 9217"/>
          <p:cNvSpPr/>
          <p:nvPr/>
        </p:nvSpPr>
        <p:spPr>
          <a:xfrm>
            <a:off x="0" y="6642100"/>
            <a:ext cx="12192000" cy="215900"/>
          </a:xfrm>
          <a:prstGeom prst="rect">
            <a:avLst/>
          </a:prstGeom>
          <a:solidFill>
            <a:srgbClr val="FFC001"/>
          </a:solidFill>
          <a:ln w="952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123" name="矩形 9218"/>
          <p:cNvSpPr>
            <a:spLocks noChangeArrowheads="1"/>
          </p:cNvSpPr>
          <p:nvPr/>
        </p:nvSpPr>
        <p:spPr bwMode="auto">
          <a:xfrm>
            <a:off x="8953500" y="6642100"/>
            <a:ext cx="3238500" cy="2159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wrap="none" lIns="90170" tIns="46990" rIns="90170" bIns="4699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125" name="矩形 9220"/>
          <p:cNvSpPr/>
          <p:nvPr/>
        </p:nvSpPr>
        <p:spPr>
          <a:xfrm rot="-1920000">
            <a:off x="10560050" y="-458787"/>
            <a:ext cx="1847850" cy="1087437"/>
          </a:xfrm>
          <a:prstGeom prst="rect">
            <a:avLst/>
          </a:prstGeom>
          <a:solidFill>
            <a:srgbClr val="FFC001"/>
          </a:solidFill>
          <a:ln w="3175">
            <a:noFill/>
          </a:ln>
        </p:spPr>
        <p:txBody>
          <a:bodyPr/>
          <a:p>
            <a:pPr eaLnBrk="1" hangingPunct="1"/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076" name="直接连接符 9219"/>
          <p:cNvSpPr/>
          <p:nvPr/>
        </p:nvSpPr>
        <p:spPr>
          <a:xfrm flipH="1" flipV="1">
            <a:off x="192088" y="771525"/>
            <a:ext cx="3529012" cy="0"/>
          </a:xfrm>
          <a:prstGeom prst="line">
            <a:avLst/>
          </a:prstGeom>
          <a:ln w="30480" cap="flat" cmpd="sng">
            <a:solidFill>
              <a:srgbClr val="3C3835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3079" name="文本框 1"/>
          <p:cNvSpPr txBox="1"/>
          <p:nvPr/>
        </p:nvSpPr>
        <p:spPr>
          <a:xfrm>
            <a:off x="1049655" y="249555"/>
            <a:ext cx="2125345" cy="5219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eaLnBrk="1" hangingPunct="1"/>
            <a:r>
              <a:rPr lang="zh-CN" altLang="en-US" sz="2800" dirty="0">
                <a:solidFill>
                  <a:schemeClr val="tx1"/>
                </a:solidFill>
                <a:latin typeface="华康俪金黑W8(P)" panose="020B0800000000000000" charset="-122"/>
                <a:ea typeface="华康俪金黑W8(P)" panose="020B0800000000000000" charset="-122"/>
                <a:cs typeface="华康俪金黑W8(P)" panose="020B0800000000000000" charset="-122"/>
              </a:rPr>
              <a:t>进程间通信</a:t>
            </a:r>
            <a:endParaRPr lang="zh-CN" altLang="en-US" sz="2800" dirty="0">
              <a:solidFill>
                <a:schemeClr val="tx1"/>
              </a:solidFill>
              <a:latin typeface="华康俪金黑W8(P)" panose="020B0800000000000000" charset="-122"/>
              <a:ea typeface="华康俪金黑W8(P)" panose="020B0800000000000000" charset="-122"/>
              <a:cs typeface="华康俪金黑W8(P)" panose="020B0800000000000000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275590" y="1035685"/>
            <a:ext cx="4008755" cy="4323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5000"/>
              </a:lnSpc>
            </a:pPr>
            <a:r>
              <a:rPr lang="zh-CN" altLang="en-US" sz="28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共享内存系统</a:t>
            </a:r>
            <a:endParaRPr lang="zh-CN" altLang="en-US" sz="2800">
              <a:solidFill>
                <a:srgbClr val="C00000"/>
              </a:solidFill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需要通信进程建立共享内存区域，可以参考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生产者-消费者问题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两者之间的缓冲可以分为：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（1）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无限缓冲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：对缓冲大小没有限制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（2）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有限缓冲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：缓冲大小固定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356735" y="963930"/>
            <a:ext cx="4008755" cy="52463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5000"/>
              </a:lnSpc>
            </a:pPr>
            <a:r>
              <a:rPr lang="zh-CN" altLang="en-US" sz="28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消息传递系统</a:t>
            </a:r>
            <a:endParaRPr lang="zh-CN" altLang="en-US" sz="2800">
              <a:solidFill>
                <a:srgbClr val="C00000"/>
              </a:solidFill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需要至少两种操作，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发送和接受。</a:t>
            </a:r>
            <a:r>
              <a:rPr lang="zh-CN" altLang="en-US" sz="2400">
                <a:solidFill>
                  <a:schemeClr val="tx1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如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果进程P和Q需要通信，那他们之间必须建立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通信线路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。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一些逻辑实现线路和send（）/receive（）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操作的方法为：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（1）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直接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或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间接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通信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（2）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同步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或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异步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通信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（3）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自动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或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显示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缓冲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257540" y="963930"/>
            <a:ext cx="3934460" cy="48615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5000"/>
              </a:lnSpc>
            </a:pPr>
            <a:r>
              <a:rPr lang="zh-CN" altLang="en-US" sz="28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消息传递系统的</a:t>
            </a:r>
            <a:r>
              <a:rPr lang="zh-CN" altLang="en-US" sz="28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相关问题</a:t>
            </a:r>
            <a:endParaRPr lang="zh-CN" altLang="en-US" sz="28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命名：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直接通信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必须明确地命名对方以便通信，而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间接通信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中未通过邮箱或端口来发送和接收消息。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同步：分为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阻塞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或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非阻塞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——也称为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同步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或</a:t>
            </a:r>
            <a:r>
              <a:rPr lang="zh-CN" altLang="en-US" sz="2400">
                <a:solidFill>
                  <a:srgbClr val="C00000"/>
                </a:solidFill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异步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。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·</a:t>
            </a:r>
            <a:r>
              <a:rPr lang="zh-CN" altLang="en-US" sz="2400">
                <a:latin typeface="方正公文小标宋" panose="02000500000000000000" charset="-122"/>
                <a:ea typeface="方正公文小标宋" panose="02000500000000000000" charset="-122"/>
                <a:cs typeface="方正公文小标宋" panose="02000500000000000000" charset="-122"/>
              </a:rPr>
              <a:t>缓冲（临时队列）：零容量、有限容量、无限容量。</a:t>
            </a:r>
            <a:endParaRPr lang="zh-CN" altLang="en-US" sz="2400">
              <a:latin typeface="方正公文小标宋" panose="02000500000000000000" charset="-122"/>
              <a:ea typeface="方正公文小标宋" panose="02000500000000000000" charset="-122"/>
              <a:cs typeface="方正公文小标宋" panose="02000500000000000000" charset="-122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10" grpId="0"/>
    </p:bldLst>
  </p:timing>
</p:sld>
</file>

<file path=ppt/tags/tag1.xml><?xml version="1.0" encoding="utf-8"?>
<p:tagLst xmlns:p="http://schemas.openxmlformats.org/presentationml/2006/main">
  <p:tag name="KSO_WM_UNIT_DIAGRAM_MODELTYPE" val="dynamicNum"/>
  <p:tag name="KSO_WM_BEAUTIFY_FLAG" val="#wm#"/>
  <p:tag name="KSO_WM_UNIT_TYPE" val="ζ_h_f"/>
  <p:tag name="KSO_WM_UNIT_DYNAMIC_NUM_END" val="1"/>
  <p:tag name="KSO_WM_UNIT_INDEX" val="1623727853052_1_1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1665</Words>
  <Application>WPS 演示</Application>
  <PresentationFormat>自定义</PresentationFormat>
  <Paragraphs>168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Arial</vt:lpstr>
      <vt:lpstr>宋体</vt:lpstr>
      <vt:lpstr>Wingdings</vt:lpstr>
      <vt:lpstr>黑体</vt:lpstr>
      <vt:lpstr>方正公文小标宋</vt:lpstr>
      <vt:lpstr>华康俪金黑W8(P)</vt:lpstr>
      <vt:lpstr>微软雅黑</vt:lpstr>
      <vt:lpstr>Arial Unicode MS</vt:lpstr>
      <vt:lpstr>Calibri</vt:lpstr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゛苏格拉ヾ没有底</cp:lastModifiedBy>
  <cp:revision>62</cp:revision>
  <dcterms:created xsi:type="dcterms:W3CDTF">2015-04-23T12:35:00Z</dcterms:created>
  <dcterms:modified xsi:type="dcterms:W3CDTF">2021-06-15T03:52:44Z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